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4" r:id="rId6"/>
    <p:sldId id="281" r:id="rId7"/>
    <p:sldId id="295" r:id="rId8"/>
    <p:sldId id="296" r:id="rId9"/>
    <p:sldId id="259" r:id="rId10"/>
    <p:sldId id="260" r:id="rId11"/>
    <p:sldId id="261" r:id="rId12"/>
    <p:sldId id="288" r:id="rId13"/>
    <p:sldId id="289" r:id="rId14"/>
    <p:sldId id="290" r:id="rId15"/>
    <p:sldId id="291" r:id="rId16"/>
    <p:sldId id="263" r:id="rId17"/>
    <p:sldId id="282" r:id="rId18"/>
    <p:sldId id="283" r:id="rId19"/>
    <p:sldId id="264" r:id="rId20"/>
    <p:sldId id="262" r:id="rId21"/>
    <p:sldId id="265" r:id="rId22"/>
    <p:sldId id="266" r:id="rId23"/>
    <p:sldId id="280" r:id="rId24"/>
    <p:sldId id="269" r:id="rId25"/>
    <p:sldId id="284" r:id="rId26"/>
    <p:sldId id="285" r:id="rId27"/>
    <p:sldId id="286" r:id="rId28"/>
    <p:sldId id="287" r:id="rId29"/>
    <p:sldId id="270" r:id="rId30"/>
    <p:sldId id="271" r:id="rId31"/>
    <p:sldId id="292" r:id="rId32"/>
    <p:sldId id="293" r:id="rId33"/>
    <p:sldId id="294" r:id="rId34"/>
    <p:sldId id="297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26/04/2021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26/04/2021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26/04/2021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26/04/2021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26/04/2021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26/04/2021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26/04/2021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26/04/2021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26/04/2021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26/04/2021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26/04/2021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26/04/2021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43042" y="2928934"/>
            <a:ext cx="6400800" cy="857256"/>
          </a:xfrm>
        </p:spPr>
        <p:txBody>
          <a:bodyPr>
            <a:normAutofit/>
          </a:bodyPr>
          <a:lstStyle/>
          <a:p>
            <a:r>
              <a:rPr lang="fr-FR" sz="4000" i="1" u="sng" cap="all" dirty="0" smtClean="0">
                <a:solidFill>
                  <a:srgbClr val="FF0000"/>
                </a:solidFill>
                <a:latin typeface="Arial Black" pitchFamily="34" charset="0"/>
              </a:rPr>
              <a:t>Tissu musculaire</a:t>
            </a:r>
            <a:endParaRPr lang="fr-FR" sz="4000" i="1" cap="all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285728"/>
            <a:ext cx="8929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Faculté de Médecine                                          Département de Pharmacie </a:t>
            </a:r>
            <a:endParaRPr lang="fr-FR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4480" y="1857364"/>
            <a:ext cx="5429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Cours de  Biologie Cellulaire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643306" y="5357826"/>
            <a:ext cx="3998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Présenté par ZAOUI L.</a:t>
            </a:r>
            <a:endParaRPr lang="fr-F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279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621510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b) Structure : </a:t>
            </a:r>
            <a:endParaRPr lang="fr-FR" sz="4000" b="1" i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fr-FR" sz="4000" b="1" dirty="0" smtClean="0">
                <a:latin typeface="Arial" pitchFamily="34" charset="0"/>
                <a:cs typeface="Arial" pitchFamily="34" charset="0"/>
              </a:rPr>
              <a:t>Noyau</a:t>
            </a:r>
            <a:r>
              <a:rPr lang="fr-FR" sz="4000" dirty="0" smtClean="0">
                <a:latin typeface="Arial" pitchFamily="34" charset="0"/>
                <a:cs typeface="Arial" pitchFamily="34" charset="0"/>
              </a:rPr>
              <a:t> : unique et central, possède une forme allongée dans le même sens que l’axe de la cellule musculaire lisse. </a:t>
            </a:r>
            <a:endParaRPr lang="fr-FR" sz="4000" i="1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fr-FR" sz="4000" b="1" dirty="0" smtClean="0">
                <a:latin typeface="Arial" pitchFamily="34" charset="0"/>
                <a:cs typeface="Arial" pitchFamily="34" charset="0"/>
              </a:rPr>
              <a:t>Le cytoplasme ou sarcoplasme : </a:t>
            </a:r>
            <a:r>
              <a:rPr lang="fr-FR" sz="4000" dirty="0" smtClean="0">
                <a:latin typeface="Arial" pitchFamily="34" charset="0"/>
                <a:cs typeface="Arial" pitchFamily="34" charset="0"/>
              </a:rPr>
              <a:t>Il contient : </a:t>
            </a:r>
            <a:r>
              <a:rPr lang="fr-FR" sz="3600" b="1" u="sng" dirty="0" smtClean="0"/>
              <a:t>nombreuses </a:t>
            </a:r>
            <a:r>
              <a:rPr lang="fr-FR" sz="4000" dirty="0" smtClean="0">
                <a:latin typeface="Arial" pitchFamily="34" charset="0"/>
                <a:cs typeface="Arial" pitchFamily="34" charset="0"/>
              </a:rPr>
              <a:t>mitochondrie, réticulum endoplasmique (sarcoplasmique), appareil de golgi peu développé, ribosomes libres. </a:t>
            </a:r>
            <a:endParaRPr lang="fr-FR" sz="40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4000" dirty="0" smtClean="0">
                <a:latin typeface="Arial" pitchFamily="34" charset="0"/>
                <a:cs typeface="Arial" pitchFamily="34" charset="0"/>
              </a:rPr>
              <a:t>La majeure partie du cytoplasme est occupée par les Myofilaments d’actine et de myosine disposés longitudinalement. </a:t>
            </a:r>
          </a:p>
          <a:p>
            <a:pPr>
              <a:buNone/>
            </a:pPr>
            <a:r>
              <a:rPr lang="fr-FR" sz="4000" dirty="0" smtClean="0">
                <a:latin typeface="Arial" pitchFamily="34" charset="0"/>
                <a:cs typeface="Arial" pitchFamily="34" charset="0"/>
              </a:rPr>
              <a:t>L’absence de striation transversale est due à la disposition irrégulière des Myofilaments → </a:t>
            </a:r>
            <a:r>
              <a:rPr lang="fr-FR" sz="4000" b="1" dirty="0" smtClean="0">
                <a:latin typeface="Arial" pitchFamily="34" charset="0"/>
                <a:cs typeface="Arial" pitchFamily="34" charset="0"/>
              </a:rPr>
              <a:t>Muscle lisse</a:t>
            </a:r>
            <a:endParaRPr lang="fr-FR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62151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II. Structure sous microscopie optique :</a:t>
            </a:r>
            <a:endParaRPr lang="fr-F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fr-FR" u="sng" dirty="0" smtClean="0">
                <a:latin typeface="Arial" pitchFamily="34" charset="0"/>
                <a:cs typeface="Arial" pitchFamily="34" charset="0"/>
              </a:rPr>
              <a:t>La cellule musculaire lisse est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fusiforme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avec un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corps cellulaire renflé et deux extrémités effilées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0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Sa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longueur varie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de 15 (au niveau des petits vaisseaux sanguins) à 500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μm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(au niveau de l'utérus). </a:t>
            </a:r>
          </a:p>
          <a:p>
            <a:pPr lvl="0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Chaque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cellule est entourée du </a:t>
            </a:r>
            <a:r>
              <a:rPr lang="fr-FR" u="sng" dirty="0" err="1" smtClean="0">
                <a:latin typeface="Arial" pitchFamily="34" charset="0"/>
                <a:cs typeface="Arial" pitchFamily="34" charset="0"/>
              </a:rPr>
              <a:t>sarcolemme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 formé de la membrane </a:t>
            </a:r>
            <a:r>
              <a:rPr lang="fr-FR" u="sng" dirty="0" err="1" smtClean="0">
                <a:latin typeface="Arial" pitchFamily="34" charset="0"/>
                <a:cs typeface="Arial" pitchFamily="34" charset="0"/>
              </a:rPr>
              <a:t>sarcoplasmique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 et de la lame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basale et contient des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myofilaments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orientés selon le grand axe de la cellule.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fr-F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Structure moléculaire :</a:t>
            </a:r>
            <a:endParaRPr lang="fr-F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Myofilaments fins :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Ce sont des filaments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d'actine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isoforme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spécifique du muscle lisse) qui s'insèrent au niveau des corps denses du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sarcolemme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Ils sont liés à </a:t>
            </a:r>
            <a:r>
              <a:rPr lang="fr-FR" b="1" u="sng" dirty="0" smtClean="0">
                <a:latin typeface="Arial" pitchFamily="34" charset="0"/>
                <a:cs typeface="Arial" pitchFamily="34" charset="0"/>
              </a:rPr>
              <a:t>de la </a:t>
            </a:r>
            <a:r>
              <a:rPr lang="fr-FR" b="1" u="sng" dirty="0" err="1" smtClean="0">
                <a:latin typeface="Arial" pitchFamily="34" charset="0"/>
                <a:cs typeface="Arial" pitchFamily="34" charset="0"/>
              </a:rPr>
              <a:t>tropomyosine</a:t>
            </a:r>
            <a:r>
              <a:rPr lang="fr-FR" b="1" u="sng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fr-FR" b="1" u="sng" dirty="0" err="1" smtClean="0">
                <a:latin typeface="Arial" pitchFamily="34" charset="0"/>
                <a:cs typeface="Arial" pitchFamily="34" charset="0"/>
              </a:rPr>
              <a:t>caldesmone</a:t>
            </a:r>
            <a:r>
              <a:rPr lang="fr-FR" b="1" u="sng" dirty="0" smtClean="0">
                <a:latin typeface="Arial" pitchFamily="34" charset="0"/>
                <a:cs typeface="Arial" pitchFamily="34" charset="0"/>
              </a:rPr>
              <a:t> et la </a:t>
            </a:r>
            <a:r>
              <a:rPr lang="fr-FR" b="1" u="sng" dirty="0" err="1" smtClean="0">
                <a:latin typeface="Arial" pitchFamily="34" charset="0"/>
                <a:cs typeface="Arial" pitchFamily="34" charset="0"/>
              </a:rPr>
              <a:t>calponine</a:t>
            </a:r>
            <a:r>
              <a:rPr lang="fr-FR" b="1" u="sng" dirty="0" smtClean="0">
                <a:latin typeface="Arial" pitchFamily="34" charset="0"/>
                <a:cs typeface="Arial" pitchFamily="34" charset="0"/>
              </a:rPr>
              <a:t> ce sont les constituants des filaments fins) mais il n'y a pas de </a:t>
            </a:r>
            <a:r>
              <a:rPr lang="fr-FR" b="1" u="sng" dirty="0" err="1" smtClean="0">
                <a:latin typeface="Arial" pitchFamily="34" charset="0"/>
                <a:cs typeface="Arial" pitchFamily="34" charset="0"/>
              </a:rPr>
              <a:t>troponine</a:t>
            </a:r>
            <a:r>
              <a:rPr lang="fr-FR" b="1" u="sng" dirty="0" smtClean="0">
                <a:latin typeface="Arial" pitchFamily="34" charset="0"/>
                <a:cs typeface="Arial" pitchFamily="34" charset="0"/>
              </a:rPr>
              <a:t> C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.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Myofilaments épais :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Les myofilaments épais sont composés de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myosine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qui est d'un type différent de celui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descellules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musculaires striées.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Ces </a:t>
            </a:r>
            <a:r>
              <a:rPr lang="fr-FR" b="1" u="sng" dirty="0" smtClean="0">
                <a:latin typeface="Arial" pitchFamily="34" charset="0"/>
                <a:cs typeface="Arial" pitchFamily="34" charset="0"/>
              </a:rPr>
              <a:t>filaments sont instables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 et ne se formeront que lorsque la fibre subit une excitation, par polymérisation des molécules de myosine dispersées dans </a:t>
            </a:r>
            <a:r>
              <a:rPr lang="fr-FR" u="sng" dirty="0" err="1" smtClean="0">
                <a:latin typeface="Arial" pitchFamily="34" charset="0"/>
                <a:cs typeface="Arial" pitchFamily="34" charset="0"/>
              </a:rPr>
              <a:t>lesarcoplasme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14350" indent="-514350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Les myofilaments </a:t>
            </a:r>
            <a:r>
              <a:rPr lang="fr-FR" b="1" u="sng" dirty="0" smtClean="0">
                <a:latin typeface="Arial" pitchFamily="34" charset="0"/>
                <a:cs typeface="Arial" pitchFamily="34" charset="0"/>
              </a:rPr>
              <a:t>épais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 sont beaucoup </a:t>
            </a:r>
            <a:r>
              <a:rPr lang="fr-FR" b="1" u="sng" dirty="0" smtClean="0">
                <a:latin typeface="Arial" pitchFamily="34" charset="0"/>
                <a:cs typeface="Arial" pitchFamily="34" charset="0"/>
              </a:rPr>
              <a:t>moins nombreux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 que dans la </a:t>
            </a:r>
            <a:r>
              <a:rPr lang="fr-FR" u="sng" dirty="0" err="1" smtClean="0">
                <a:latin typeface="Arial" pitchFamily="34" charset="0"/>
                <a:cs typeface="Arial" pitchFamily="34" charset="0"/>
              </a:rPr>
              <a:t>cellulestriée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fr-FR" b="1" u="sng" dirty="0" smtClean="0">
                <a:latin typeface="Arial" pitchFamily="34" charset="0"/>
                <a:cs typeface="Arial" pitchFamily="34" charset="0"/>
              </a:rPr>
              <a:t>environ 1 pour 12 myofilaments fins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514350" indent="-514350"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657227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fr-F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Contraction musculaire : </a:t>
            </a:r>
            <a:endParaRPr lang="fr-F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fr-FR" u="sng" dirty="0" smtClean="0">
                <a:latin typeface="Arial" pitchFamily="34" charset="0"/>
                <a:cs typeface="Arial" pitchFamily="34" charset="0"/>
              </a:rPr>
              <a:t>La contraction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du tissu musculaire lisse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est différente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de celle du muscle strié. </a:t>
            </a:r>
          </a:p>
          <a:p>
            <a:pPr marL="514350" lvl="0" indent="-514350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Elle est dépendante des ions Ca++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mais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le contrôle des mouvements calciques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est différent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du muscle strié : les ions Ca++ libres sont séquestrés (rassemblés) dans le réticulum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sarcoplasmique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puis sont libérés au moment de l'excitation de la membrane cellulaire.</a:t>
            </a:r>
          </a:p>
          <a:p>
            <a:pPr marL="514350" lvl="0" indent="-514350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Dans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le sarcoplasme,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ils se lient à une protéine appelée calmoduline au lieu de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troponine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dans les muscles striés.</a:t>
            </a:r>
          </a:p>
          <a:p>
            <a:pPr marL="514350" lvl="0" indent="-514350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Le complexe ainsi formé active une enzyme située sur la chaîne légère de la myosine qui peut ainsi se lier à l'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actine.Les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deux protéines peuvent ensuite interagir d'une manière identique à ce qui se passe dans le muscle strié.</a:t>
            </a:r>
          </a:p>
          <a:p>
            <a:pPr marL="514350" indent="-514350"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1480" y="285728"/>
            <a:ext cx="8686800" cy="628654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Variétés de cellules musculaires lisses :</a:t>
            </a:r>
            <a:endParaRPr lang="fr-F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u="sng" dirty="0" smtClean="0">
                <a:latin typeface="Arial" pitchFamily="34" charset="0"/>
                <a:cs typeface="Arial" pitchFamily="34" charset="0"/>
              </a:rPr>
              <a:t>A côté des tissus musculaires individualisés existent des cellules contractiles diffuses ou isolées dans divers tissus et/ou organes :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1- Les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péricytes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 :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 Ils entourent </a:t>
            </a:r>
            <a:r>
              <a:rPr lang="fr-FR" b="1" u="sng" dirty="0" smtClean="0">
                <a:latin typeface="Arial" pitchFamily="34" charset="0"/>
                <a:cs typeface="Arial" pitchFamily="34" charset="0"/>
              </a:rPr>
              <a:t>les endothéliums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capillaires et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contrôlent le diamètre </a:t>
            </a:r>
            <a:r>
              <a:rPr lang="fr-FR" u="sng" dirty="0" err="1" smtClean="0">
                <a:latin typeface="Arial" pitchFamily="34" charset="0"/>
                <a:cs typeface="Arial" pitchFamily="34" charset="0"/>
              </a:rPr>
              <a:t>luminal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Ils gèrent le débit vasculaire par équilibre entre les états de vasodilatation et de vasoconstriction</a:t>
            </a:r>
            <a:br>
              <a:rPr lang="fr-FR" u="sng" dirty="0" smtClean="0">
                <a:latin typeface="Arial" pitchFamily="34" charset="0"/>
                <a:cs typeface="Arial" pitchFamily="34" charset="0"/>
              </a:rPr>
            </a:br>
            <a:r>
              <a:rPr lang="fr-FR" b="1" dirty="0" smtClean="0">
                <a:latin typeface="Arial" pitchFamily="34" charset="0"/>
                <a:cs typeface="Arial" pitchFamily="34" charset="0"/>
              </a:rPr>
              <a:t>2- Les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myofibroblastes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 :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 Difficiles à identifier morphologiquement, ils jouent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un rôle important dans la plasticité, la migration et la motilité cellulaire au sein du tissu conjonctif.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3- Les cellules myoépithéliales :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elles sont parfois présentes au niveau des </a:t>
            </a:r>
            <a:r>
              <a:rPr lang="fr-FR" b="1" u="sng" dirty="0" smtClean="0">
                <a:latin typeface="Arial" pitchFamily="34" charset="0"/>
                <a:cs typeface="Arial" pitchFamily="34" charset="0"/>
              </a:rPr>
              <a:t>épithéliums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 glandulaires.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Elles participent au contrôle mécanique de la sécrétion (ex : glande mammaire, glandes salivaires).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4294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b)- Tissu musculaire strié squelettique</a:t>
            </a:r>
            <a:r>
              <a:rPr lang="fr-F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pPr>
              <a:buNone/>
            </a:pP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Volontaire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: possible de le contracter ou de le relâcher consciemment.</a:t>
            </a:r>
            <a:endParaRPr lang="fr-FR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fr-FR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La cellule musculaire strié squelettique: </a:t>
            </a:r>
            <a:r>
              <a:rPr lang="fr-FR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Rhabdomyocyte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fr-FR" u="sng" dirty="0" smtClean="0"/>
              <a:t> </a:t>
            </a:r>
            <a:r>
              <a:rPr lang="fr-FR" dirty="0" smtClean="0"/>
              <a:t>petites et fusiformes,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fr-FR" dirty="0" smtClean="0">
                <a:latin typeface="Arial" pitchFamily="34" charset="0"/>
                <a:cs typeface="Arial" pitchFamily="34" charset="0"/>
              </a:rPr>
              <a:t>Les muscles striés sont formés de cellules musculaires juxtaposées parallèlement, organisées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en faisceaux.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fr-FR" b="1" dirty="0" smtClean="0">
                <a:latin typeface="Arial" pitchFamily="34" charset="0"/>
                <a:cs typeface="Arial" pitchFamily="34" charset="0"/>
              </a:rPr>
              <a:t>Le muscle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est entouré de tissu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conjonctif vasculaire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fr-F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l'</a:t>
            </a:r>
            <a:r>
              <a:rPr lang="fr-FR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épimysium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lvl="0"/>
            <a:r>
              <a:rPr lang="fr-FR" b="1" dirty="0" smtClean="0">
                <a:latin typeface="Arial" pitchFamily="34" charset="0"/>
                <a:cs typeface="Arial" pitchFamily="34" charset="0"/>
              </a:rPr>
              <a:t>L'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épimysium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pénètre dans le muscle et forme 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 </a:t>
            </a:r>
            <a:r>
              <a:rPr lang="fr-F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périmysium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 qui cloisonne le muscle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en faisceaux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Les cloisons du </a:t>
            </a:r>
            <a:r>
              <a:rPr lang="fr-FR" u="sng" dirty="0" err="1" smtClean="0">
                <a:latin typeface="Arial" pitchFamily="34" charset="0"/>
                <a:cs typeface="Arial" pitchFamily="34" charset="0"/>
              </a:rPr>
              <a:t>périmysium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sont richement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vascularisées et innervées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r>
              <a:rPr lang="fr-FR" dirty="0" smtClean="0">
                <a:latin typeface="Arial" pitchFamily="34" charset="0"/>
                <a:cs typeface="Arial" pitchFamily="34" charset="0"/>
              </a:rPr>
              <a:t>Enfin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chaque </a:t>
            </a:r>
            <a:r>
              <a:rPr lang="fr-FR" b="1" u="sng" dirty="0" smtClean="0">
                <a:latin typeface="Arial" pitchFamily="34" charset="0"/>
                <a:cs typeface="Arial" pitchFamily="34" charset="0"/>
              </a:rPr>
              <a:t>fibre musculaire d'un faisceau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 est entourée par l</a:t>
            </a:r>
            <a:r>
              <a:rPr lang="fr-FR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fr-FR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endomysium</a:t>
            </a:r>
            <a:r>
              <a:rPr lang="fr-FR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dans lequel s'insinuent les fibres et terminaisons nerveuses, ainsi que la vascularisation terminale.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Les cellules musculaires ne se divisent pas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  </a:t>
            </a:r>
            <a:endParaRPr lang="fr-FR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https://1.bp.blogspot.com/-b4F6RS5Fqik/WAKlvKuVE1I/AAAAAAAAShU/5vZ7s8T-1zMegiKXcJZjHhDlNjTiHHrRACLcB/s1600/muscle%2Bsche%25CC%2581ma%2Binfirmier.pn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90" y="285728"/>
            <a:ext cx="8429652" cy="6357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http://www.db-gersite.com/HISTOLOGIE/HISTGENE/histgen1/histgen6/histgen61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5357850" cy="335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28654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II. Structure sous microscopie optique</a:t>
            </a:r>
            <a:endParaRPr lang="fr-F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Les "fibres" musculaires apparaissent comme des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éléments allongés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plurinucléés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qui présentent une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striation transversale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régulière. </a:t>
            </a:r>
          </a:p>
          <a:p>
            <a:pPr lvl="0">
              <a:buNone/>
            </a:pPr>
            <a:r>
              <a:rPr lang="fr-FR" u="sng" dirty="0" smtClean="0">
                <a:latin typeface="Arial" pitchFamily="34" charset="0"/>
                <a:cs typeface="Arial" pitchFamily="34" charset="0"/>
              </a:rPr>
              <a:t>Ces cellules mesurent 10 à 100 </a:t>
            </a:r>
            <a:r>
              <a:rPr lang="fr-FR" u="sng" dirty="0" err="1" smtClean="0">
                <a:latin typeface="Arial" pitchFamily="34" charset="0"/>
                <a:cs typeface="Arial" pitchFamily="34" charset="0"/>
              </a:rPr>
              <a:t>μm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 de diamètre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et ont une longueur variable de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quelques centaines de </a:t>
            </a:r>
            <a:r>
              <a:rPr lang="fr-FR" u="sng" dirty="0" err="1" smtClean="0">
                <a:latin typeface="Arial" pitchFamily="34" charset="0"/>
                <a:cs typeface="Arial" pitchFamily="34" charset="0"/>
              </a:rPr>
              <a:t>μm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 (muscles oculaires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) à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plusieurs centimètres pour certains muscles squelettiques.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b="1" u="sng" dirty="0" smtClean="0">
                <a:latin typeface="Arial" pitchFamily="34" charset="0"/>
                <a:cs typeface="Arial" pitchFamily="34" charset="0"/>
              </a:rPr>
              <a:t>1.La membrane plasmique :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La membrane plasmique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entoure la cellule et est doublée d'une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lame basale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b="1" u="sng" dirty="0" smtClean="0">
                <a:latin typeface="Arial" pitchFamily="34" charset="0"/>
                <a:cs typeface="Arial" pitchFamily="34" charset="0"/>
              </a:rPr>
              <a:t>2.Les noyaux :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Plusieurs centaines de noyaux sont en périphérie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de la cellule contre la membrane plasmique. Ils sont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ovoïdes allongés dans le sens de la fibre.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b="1" u="sng" dirty="0" smtClean="0">
                <a:latin typeface="Arial" pitchFamily="34" charset="0"/>
                <a:cs typeface="Arial" pitchFamily="34" charset="0"/>
              </a:rPr>
              <a:t>3.Le sarcoplasme :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c’est le cytoplasme musculaire (contient des grains de glycogène (réserve énergétique). 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42852"/>
            <a:ext cx="8643998" cy="6429420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Le cytoplasme ou sarcoplasme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contient : de nombreuses mitochondries, des inclusions glucidiques et lipidiques et 2 variétés distinctes de réticulum endoplasmique lisse </a:t>
            </a:r>
            <a:endParaRPr lang="fr-FR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fr-F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système T </a:t>
            </a:r>
            <a:r>
              <a:rPr lang="fr-F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Transverse):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invagination de la membrane plasmique dans la cellule, il entoure chaque myofibrille</a:t>
            </a:r>
          </a:p>
          <a:p>
            <a:pPr>
              <a:buNone/>
            </a:pPr>
            <a:r>
              <a:rPr lang="fr-F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Rôle: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transport du Ca++ l’extérieur à l’intérieur de la cellule.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réticulum sarcoplasmique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: très développé et qui possède la propriété d’accumuler spécifiquement les ions Ca++</a:t>
            </a:r>
          </a:p>
          <a:p>
            <a:pPr>
              <a:buNone/>
            </a:pPr>
            <a:r>
              <a:rPr lang="fr-F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RS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: sont des tubules longitudinaux qui entourent chaque myofibrille. Ils fusionnent </a:t>
            </a:r>
            <a:r>
              <a:rPr lang="fr-FR" sz="2800" i="1" dirty="0" smtClean="0">
                <a:latin typeface="Arial" pitchFamily="34" charset="0"/>
                <a:cs typeface="Arial" pitchFamily="34" charset="0"/>
              </a:rPr>
              <a:t>TOUJOURS de part et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d’autre du tubule T pour former </a:t>
            </a:r>
            <a:r>
              <a:rPr lang="fr-FR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 citernes terminales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2800" i="1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fr-FR" sz="28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42852"/>
            <a:ext cx="8643998" cy="70723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INTRODUCTION</a:t>
            </a:r>
            <a:endParaRPr lang="fr-FR" sz="25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2500" dirty="0" smtClean="0">
                <a:latin typeface="Arial" pitchFamily="34" charset="0"/>
                <a:cs typeface="Arial" pitchFamily="34" charset="0"/>
              </a:rPr>
              <a:t>Le mouvement résulte de l'alternance de la contraction (rétrécissement) et du relâchement des muscles qui représente </a:t>
            </a:r>
            <a:r>
              <a:rPr lang="fr-FR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 et 50 % </a:t>
            </a:r>
            <a:r>
              <a:rPr lang="fr-FR" sz="2500" dirty="0" smtClean="0">
                <a:latin typeface="Arial" pitchFamily="34" charset="0"/>
                <a:cs typeface="Arial" pitchFamily="34" charset="0"/>
              </a:rPr>
              <a:t>du poids corporel total. </a:t>
            </a:r>
          </a:p>
          <a:p>
            <a:pPr>
              <a:buNone/>
            </a:pPr>
            <a:r>
              <a:rPr lang="fr-FR" sz="2500" dirty="0" smtClean="0">
                <a:latin typeface="Arial" pitchFamily="34" charset="0"/>
                <a:cs typeface="Arial" pitchFamily="34" charset="0"/>
              </a:rPr>
              <a:t>Les cellules musculaires sont spécialisées dans la production d’un travail mécanique et la contraction musculaire, elles se caractérisent par la présence dans leur cytoplasme d’un </a:t>
            </a:r>
            <a:r>
              <a:rPr lang="fr-F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matériel protéique filamentaire contractile </a:t>
            </a:r>
            <a:r>
              <a:rPr lang="fr-FR" sz="25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l’actine et la myosine</a:t>
            </a:r>
            <a:r>
              <a:rPr lang="fr-FR" sz="25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fr-FR" sz="2500" dirty="0" smtClean="0">
                <a:latin typeface="Arial" pitchFamily="34" charset="0"/>
                <a:cs typeface="Arial" pitchFamily="34" charset="0"/>
              </a:rPr>
              <a:t>Les filaments sont groupés en </a:t>
            </a:r>
            <a:r>
              <a:rPr lang="fr-FR" sz="2500" b="1" dirty="0" smtClean="0">
                <a:latin typeface="Arial" pitchFamily="34" charset="0"/>
                <a:cs typeface="Arial" pitchFamily="34" charset="0"/>
              </a:rPr>
              <a:t>myofibrilles</a:t>
            </a:r>
            <a:r>
              <a:rPr lang="fr-FR" sz="2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fr-FR" sz="2500" dirty="0" smtClean="0">
                <a:latin typeface="Arial" pitchFamily="34" charset="0"/>
                <a:cs typeface="Arial" pitchFamily="34" charset="0"/>
              </a:rPr>
              <a:t>Les cellules musculaires sont très différenciées:</a:t>
            </a:r>
            <a:endParaRPr lang="fr-FR" sz="2500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500" dirty="0" smtClean="0">
                <a:latin typeface="Arial" pitchFamily="34" charset="0"/>
                <a:cs typeface="Arial" pitchFamily="34" charset="0"/>
              </a:rPr>
              <a:t>Cytoplasme = </a:t>
            </a:r>
            <a:r>
              <a:rPr lang="fr-FR" sz="2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sarcoplasme</a:t>
            </a:r>
            <a:r>
              <a:rPr lang="fr-FR" sz="2500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2500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500" dirty="0" smtClean="0">
                <a:latin typeface="Arial" pitchFamily="34" charset="0"/>
                <a:cs typeface="Arial" pitchFamily="34" charset="0"/>
              </a:rPr>
              <a:t>Réticulum endoplasmique = </a:t>
            </a:r>
            <a:r>
              <a:rPr lang="fr-FR" sz="2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réticulum sarcoplasmique</a:t>
            </a:r>
            <a:endParaRPr lang="fr-FR" sz="2500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500" dirty="0" smtClean="0">
                <a:latin typeface="Arial" pitchFamily="34" charset="0"/>
                <a:cs typeface="Arial" pitchFamily="34" charset="0"/>
              </a:rPr>
              <a:t>Membrane plasmique </a:t>
            </a:r>
            <a:r>
              <a:rPr lang="fr-FR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5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sarcolèmme</a:t>
            </a:r>
            <a:endParaRPr lang="fr-FR" sz="2500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214710"/>
            <a:ext cx="714380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288" y="71414"/>
            <a:ext cx="759142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5795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714488"/>
            <a:ext cx="716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0"/>
            <a:ext cx="8572560" cy="6643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R!</a:t>
            </a:r>
          </a:p>
          <a:p>
            <a:pPr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•Les 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myofilaments fins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sont présents partout sauf au niveau de la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bande H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•Les 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myofilaments épais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sont présents partout sauf au niveau de la 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bande I</a:t>
            </a:r>
          </a:p>
          <a:p>
            <a:pPr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Une augmentation de la concentration de Ca</a:t>
            </a:r>
            <a:r>
              <a:rPr lang="fr-FR" sz="2400" baseline="30000" dirty="0" smtClean="0">
                <a:latin typeface="Arial" pitchFamily="34" charset="0"/>
                <a:cs typeface="Arial" pitchFamily="34" charset="0"/>
              </a:rPr>
              <a:t>2+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dans le sarcoplasme 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amorce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le glissement des filaments, alors qu'une diminution met fin au processus de glissement.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nv.jussieu.fr/vie/dossiers/contractionmuscle/filament_act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29132"/>
            <a:ext cx="6429388" cy="164307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0"/>
            <a:ext cx="6286544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://s3.e-monsite.com/2011/02/16/40358054actine-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0"/>
            <a:ext cx="3786182" cy="2019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En lumière polarisée les bandes sombres sont anisotropes 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(bande A),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les bandes claires sont isotropes 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(bande I)</a:t>
            </a:r>
          </a:p>
          <a:p>
            <a:pPr>
              <a:buNone/>
            </a:pP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Isotropes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:  le Fait de présenter les mêmes caractéristiques physiques dans toutes les directions.</a:t>
            </a:r>
            <a:endParaRPr lang="fr-FR" sz="28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- Au milieu de la bande I apparaît une striation fine sombre 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strie Z)</a:t>
            </a:r>
            <a:endParaRPr lang="fr-FR" sz="28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- Au milieu de bande A peut apparaître une fine striation 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(strie M)</a:t>
            </a:r>
            <a:endParaRPr lang="fr-FR" sz="28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- Les parties comprises entre deux 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stries Z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déterminent un sarcomère, qui est 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l’unité fonctionnelle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des myofibrilles.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https://2.bp.blogspot.com/-jofKPUasb5U/WANIp1QmCBI/AAAAAAAASiE/c-caHHCM8Ek7iYQ-t8vXfOzlCvjGIkGYACLcB/s1600/sarcome%25CC%2580re%2Bmyofibrille%2Bde%25CC%2581tails.pn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6715140" cy="542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http://www.db-gersite.com/HISTOLOGIE/HISTGENE/histgen1/histgen6/histgen62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85786" y="500042"/>
            <a:ext cx="8358214" cy="6143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214290"/>
            <a:ext cx="8572560" cy="65008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VI. Contraction musculaire :</a:t>
            </a:r>
            <a:endParaRPr lang="fr-F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tropomyosine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masque les sites d’interaction actine-myosine</a:t>
            </a:r>
            <a:br>
              <a:rPr lang="fr-FR" sz="2400" dirty="0" smtClean="0"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latin typeface="Arial" pitchFamily="34" charset="0"/>
                <a:cs typeface="Arial" pitchFamily="34" charset="0"/>
              </a:rPr>
              <a:t>Par ailleurs, et lorsque les concentrations de calcium intracellulaire sont faibles, une autre molécule globulaire, la 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troponine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, est associée à la fois à l'actine F(fibrillaire) et à la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tropomyosine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buFont typeface="Wingdings" pitchFamily="2" charset="2"/>
              <a:buChar char="q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troponine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est une molécule calcium dépendante. </a:t>
            </a:r>
          </a:p>
          <a:p>
            <a:pPr lvl="0">
              <a:buFont typeface="Wingdings" pitchFamily="2" charset="2"/>
              <a:buChar char="q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La fixation de calcium provoque un changement de conformation qui rend accessible l'actine aux têtes de myosines. </a:t>
            </a:r>
          </a:p>
          <a:p>
            <a:pPr lvl="0">
              <a:buFont typeface="Wingdings" pitchFamily="2" charset="2"/>
              <a:buChar char="q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C'est la première étape indispensable, permettant la réalisation du complexe actine-myosine, ensuite le raccourcissement qui se traduit par la contraction musculaire qui est visible uniquement au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niveau des bandes I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alors que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les disques sombres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gardent une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longueur constante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4525963"/>
          </a:xfrm>
        </p:spPr>
        <p:txBody>
          <a:bodyPr/>
          <a:lstStyle/>
          <a:p>
            <a:pPr lvl="0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Lors de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la contraction musculaire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les myofilaments d'actine glissent entre </a:t>
            </a:r>
            <a:r>
              <a:rPr lang="fr-FR" u="sng" dirty="0" err="1" smtClean="0">
                <a:latin typeface="Arial" pitchFamily="34" charset="0"/>
                <a:cs typeface="Arial" pitchFamily="34" charset="0"/>
              </a:rPr>
              <a:t>lesmyofilaments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 de myosine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0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Ce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mouvement est commandé par les têtes des molécules </a:t>
            </a:r>
            <a:r>
              <a:rPr lang="fr-FR" u="sng" dirty="0" err="1" smtClean="0">
                <a:latin typeface="Arial" pitchFamily="34" charset="0"/>
                <a:cs typeface="Arial" pitchFamily="34" charset="0"/>
              </a:rPr>
              <a:t>demyosine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 qui se lient puis se détachent de la molécule d'actine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fr-FR" u="sng" dirty="0" smtClean="0">
                <a:latin typeface="Arial" pitchFamily="34" charset="0"/>
                <a:cs typeface="Arial" pitchFamily="34" charset="0"/>
              </a:rPr>
              <a:t>Le déplacement est possible grâce </a:t>
            </a:r>
            <a:r>
              <a:rPr lang="fr-FR" u="sng" dirty="0" err="1" smtClean="0">
                <a:latin typeface="Arial" pitchFamily="34" charset="0"/>
                <a:cs typeface="Arial" pitchFamily="34" charset="0"/>
              </a:rPr>
              <a:t>àl'hydrolyse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 de molécules d'ATP.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https://2.bp.blogspot.com/-w7j4TPN4pZM/WANCB6pGKYI/AAAAAAAASh0/jCUry4uOI0UdtkAxE-LU-oHH6MCyBRdrgCLcB/s1600/sarcome%25CC%2580re%2Bmyofibrille.pn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8643997" cy="6143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8" y="285728"/>
            <a:ext cx="8858280" cy="3000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6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c- Tissus musculaire strié cardiaque : </a:t>
            </a:r>
            <a:endParaRPr lang="fr-FR" sz="26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2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La cellule musculaire striée cardiaque</a:t>
            </a:r>
            <a:r>
              <a:rPr lang="fr-FR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: </a:t>
            </a:r>
            <a:r>
              <a:rPr lang="fr-FR" sz="2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cardiomyocytes</a:t>
            </a:r>
            <a:r>
              <a:rPr lang="fr-FR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fr-FR" sz="26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2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a) Morphologie et dimensions : </a:t>
            </a:r>
            <a:endParaRPr lang="fr-FR" sz="2600" b="1" i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fr-FR" sz="2600" dirty="0" smtClean="0">
                <a:latin typeface="Arial" pitchFamily="34" charset="0"/>
                <a:cs typeface="Arial" pitchFamily="34" charset="0"/>
              </a:rPr>
              <a:t>Les striations observées dans le </a:t>
            </a:r>
            <a:r>
              <a:rPr lang="fr-FR" sz="2600" u="sng" dirty="0" smtClean="0">
                <a:latin typeface="Arial" pitchFamily="34" charset="0"/>
                <a:cs typeface="Arial" pitchFamily="34" charset="0"/>
              </a:rPr>
              <a:t>sarcoplasme des </a:t>
            </a:r>
            <a:r>
              <a:rPr lang="fr-FR" sz="2600" u="sng" dirty="0" err="1" smtClean="0">
                <a:latin typeface="Arial" pitchFamily="34" charset="0"/>
                <a:cs typeface="Arial" pitchFamily="34" charset="0"/>
              </a:rPr>
              <a:t>cardiomyocytes</a:t>
            </a:r>
            <a:r>
              <a:rPr lang="fr-FR" sz="2600" u="sng" dirty="0" smtClean="0">
                <a:latin typeface="Arial" pitchFamily="34" charset="0"/>
                <a:cs typeface="Arial" pitchFamily="34" charset="0"/>
              </a:rPr>
              <a:t> sont semblables </a:t>
            </a:r>
            <a:r>
              <a:rPr lang="fr-FR" sz="2400" u="sng" dirty="0" smtClean="0"/>
              <a:t>à celles observées dans le muscle strié</a:t>
            </a:r>
            <a:r>
              <a:rPr lang="fr-FR" sz="2400" dirty="0" smtClean="0"/>
              <a:t> squelettique. </a:t>
            </a:r>
            <a:endParaRPr lang="fr-FR" dirty="0"/>
          </a:p>
        </p:txBody>
      </p:sp>
      <p:pic>
        <p:nvPicPr>
          <p:cNvPr id="1027" name="Image 26676" descr="https://2.bp.blogspot.com/-hR3cLapBc70/WANVRiqO5YI/AAAAAAAASig/30U12itVPdI_gFUXv9lbFYCPeeLgsVcNwCLcB/s1600/cardiomyocy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24074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285728"/>
            <a:ext cx="8643998" cy="65722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sz="3100" dirty="0" smtClean="0">
                <a:latin typeface="Arial" pitchFamily="34" charset="0"/>
                <a:cs typeface="Arial" pitchFamily="34" charset="0"/>
              </a:rPr>
              <a:t>Les principales catégories sont:</a:t>
            </a:r>
            <a:endParaRPr lang="fr-FR" sz="3100" i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fr-FR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cellules musculaires striées</a:t>
            </a:r>
            <a:r>
              <a:rPr lang="fr-FR" sz="3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fr-FR" sz="3100" dirty="0" smtClean="0">
                <a:latin typeface="Arial" pitchFamily="34" charset="0"/>
                <a:cs typeface="Arial" pitchFamily="34" charset="0"/>
              </a:rPr>
              <a:t> Elles sont caractérisées par leurs </a:t>
            </a:r>
            <a:r>
              <a:rPr lang="fr-FR" sz="3100" b="1" dirty="0" smtClean="0">
                <a:latin typeface="Arial" pitchFamily="34" charset="0"/>
                <a:cs typeface="Arial" pitchFamily="34" charset="0"/>
              </a:rPr>
              <a:t>striations. e</a:t>
            </a:r>
            <a:r>
              <a:rPr lang="fr-FR" sz="3100" dirty="0" smtClean="0">
                <a:latin typeface="Arial" pitchFamily="34" charset="0"/>
                <a:cs typeface="Arial" pitchFamily="34" charset="0"/>
              </a:rPr>
              <a:t>lles sont ﬁxés aux os, ils assurent la mise en mouvement du squelette. </a:t>
            </a:r>
          </a:p>
          <a:p>
            <a:pPr>
              <a:buNone/>
            </a:pPr>
            <a:r>
              <a:rPr lang="fr-FR" sz="3100" dirty="0" smtClean="0">
                <a:latin typeface="Arial" pitchFamily="34" charset="0"/>
                <a:cs typeface="Arial" pitchFamily="34" charset="0"/>
              </a:rPr>
              <a:t>Elles sont sous le </a:t>
            </a:r>
            <a:r>
              <a:rPr lang="fr-FR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contrôle de la volonté</a:t>
            </a:r>
            <a:r>
              <a:rPr lang="fr-FR" sz="3100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3100" i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fr-FR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cellules musculaires lisses</a:t>
            </a:r>
            <a:r>
              <a:rPr lang="fr-FR" sz="3100" dirty="0" smtClean="0">
                <a:latin typeface="Arial" pitchFamily="34" charset="0"/>
                <a:cs typeface="Arial" pitchFamily="34" charset="0"/>
              </a:rPr>
              <a:t>: Elles sont </a:t>
            </a:r>
            <a:r>
              <a:rPr lang="fr-FR" sz="3100" b="1" dirty="0" smtClean="0">
                <a:latin typeface="Arial" pitchFamily="34" charset="0"/>
                <a:cs typeface="Arial" pitchFamily="34" charset="0"/>
              </a:rPr>
              <a:t>dépourvues de striations </a:t>
            </a:r>
            <a:r>
              <a:rPr lang="fr-FR" sz="3100" dirty="0" smtClean="0">
                <a:latin typeface="Arial" pitchFamily="34" charset="0"/>
                <a:cs typeface="Arial" pitchFamily="34" charset="0"/>
              </a:rPr>
              <a:t>et appartiennent aux </a:t>
            </a:r>
            <a:r>
              <a:rPr lang="fr-FR" sz="3100" b="1" dirty="0" smtClean="0">
                <a:latin typeface="Arial" pitchFamily="34" charset="0"/>
                <a:cs typeface="Arial" pitchFamily="34" charset="0"/>
              </a:rPr>
              <a:t>muscles viscéraux</a:t>
            </a:r>
            <a:r>
              <a:rPr lang="fr-FR" sz="31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fr-FR" sz="3100" dirty="0" smtClean="0">
                <a:latin typeface="Arial" pitchFamily="34" charset="0"/>
                <a:cs typeface="Arial" pitchFamily="34" charset="0"/>
              </a:rPr>
              <a:t>Elles sont sous le </a:t>
            </a:r>
            <a:r>
              <a:rPr lang="fr-FR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contrôle involontaire</a:t>
            </a:r>
            <a:r>
              <a:rPr lang="fr-FR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31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fr-FR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cellules myocardiques</a:t>
            </a:r>
            <a:r>
              <a:rPr lang="fr-FR" sz="31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sz="3100" dirty="0" smtClean="0">
                <a:latin typeface="Arial" pitchFamily="34" charset="0"/>
                <a:cs typeface="Arial" pitchFamily="34" charset="0"/>
              </a:rPr>
              <a:t>sont présentes uniquement dans le cœur. </a:t>
            </a:r>
          </a:p>
          <a:p>
            <a:pPr>
              <a:buNone/>
            </a:pPr>
            <a:r>
              <a:rPr lang="fr-FR" sz="3100" dirty="0" smtClean="0">
                <a:latin typeface="Arial" pitchFamily="34" charset="0"/>
                <a:cs typeface="Arial" pitchFamily="34" charset="0"/>
              </a:rPr>
              <a:t>Elles </a:t>
            </a:r>
            <a:r>
              <a:rPr lang="fr-FR" sz="3100" b="1" dirty="0" smtClean="0">
                <a:latin typeface="Arial" pitchFamily="34" charset="0"/>
                <a:cs typeface="Arial" pitchFamily="34" charset="0"/>
              </a:rPr>
              <a:t>ont des striations </a:t>
            </a:r>
            <a:r>
              <a:rPr lang="fr-FR" sz="3100" dirty="0" smtClean="0">
                <a:latin typeface="Arial" pitchFamily="34" charset="0"/>
                <a:cs typeface="Arial" pitchFamily="34" charset="0"/>
              </a:rPr>
              <a:t>et sont soumises à des contractions </a:t>
            </a:r>
            <a:r>
              <a:rPr lang="fr-FR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involontaires rythmiques</a:t>
            </a:r>
            <a:r>
              <a:rPr lang="fr-FR" sz="3100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3100" i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fr-FR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cellules myoépithéliales</a:t>
            </a:r>
            <a:r>
              <a:rPr lang="fr-FR" sz="3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fr-FR" sz="3100" dirty="0" smtClean="0">
                <a:latin typeface="Arial" pitchFamily="34" charset="0"/>
                <a:cs typeface="Arial" pitchFamily="34" charset="0"/>
              </a:rPr>
              <a:t> Elles sont situés dans les parois des organes creux, les vaisseaux sanguins, les voies respiratoires, le tube digestif.</a:t>
            </a:r>
          </a:p>
          <a:p>
            <a:pPr>
              <a:buNone/>
            </a:pPr>
            <a:r>
              <a:rPr lang="fr-FR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Elles n'obéissent pas à la volonté mais aux hormones </a:t>
            </a:r>
            <a:endParaRPr lang="fr-FR" sz="31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31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Contraction :</a:t>
            </a:r>
            <a:r>
              <a:rPr lang="fr-FR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3100" dirty="0" smtClean="0">
                <a:latin typeface="Arial" pitchFamily="34" charset="0"/>
                <a:cs typeface="Arial" pitchFamily="34" charset="0"/>
              </a:rPr>
              <a:t>il est caractérisé par son pouvoir contractile grâce à la présence de </a:t>
            </a:r>
            <a:r>
              <a:rPr lang="fr-FR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microfilaments</a:t>
            </a:r>
            <a:r>
              <a:rPr lang="fr-FR" sz="3100" dirty="0" smtClean="0">
                <a:latin typeface="Arial" pitchFamily="34" charset="0"/>
                <a:cs typeface="Arial" pitchFamily="34" charset="0"/>
              </a:rPr>
              <a:t> (MF d’actine et MF de myosine), leur groupement constitue les </a:t>
            </a:r>
            <a:r>
              <a:rPr lang="fr-FR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microfibrilles</a:t>
            </a:r>
            <a:endParaRPr lang="fr-FR" sz="31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42852"/>
            <a:ext cx="8572560" cy="650085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fr-FR" sz="3000" dirty="0" smtClean="0">
                <a:latin typeface="Arial" pitchFamily="34" charset="0"/>
                <a:cs typeface="Arial" pitchFamily="34" charset="0"/>
              </a:rPr>
              <a:t>La cellule musculaire cardiaque </a:t>
            </a:r>
            <a:r>
              <a:rPr lang="fr-FR" sz="3000" b="1" dirty="0" smtClean="0">
                <a:latin typeface="Arial" pitchFamily="34" charset="0"/>
                <a:cs typeface="Arial" pitchFamily="34" charset="0"/>
              </a:rPr>
              <a:t>mesure 15 à 20 µm de diamètre et environ 100 µm</a:t>
            </a:r>
            <a:r>
              <a:rPr lang="fr-FR" sz="3000" dirty="0" smtClean="0">
                <a:latin typeface="Arial" pitchFamily="34" charset="0"/>
                <a:cs typeface="Arial" pitchFamily="34" charset="0"/>
              </a:rPr>
              <a:t> de longueur. Elle possède un noyau central et est entourée d'un </a:t>
            </a:r>
            <a:r>
              <a:rPr lang="fr-FR" sz="3000" b="1" dirty="0" err="1" smtClean="0">
                <a:latin typeface="Arial" pitchFamily="34" charset="0"/>
                <a:cs typeface="Arial" pitchFamily="34" charset="0"/>
              </a:rPr>
              <a:t>sarcolemme</a:t>
            </a:r>
            <a:r>
              <a:rPr lang="fr-FR" sz="3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fr-FR" sz="3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b) La Structure :</a:t>
            </a:r>
            <a:r>
              <a:rPr lang="fr-FR" sz="3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30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3000" b="1" dirty="0" smtClean="0">
                <a:latin typeface="Arial" pitchFamily="34" charset="0"/>
                <a:cs typeface="Arial" pitchFamily="34" charset="0"/>
              </a:rPr>
              <a:t>Noyau</a:t>
            </a:r>
            <a:r>
              <a:rPr lang="fr-FR" sz="3000" dirty="0" smtClean="0">
                <a:latin typeface="Arial" pitchFamily="34" charset="0"/>
                <a:cs typeface="Arial" pitchFamily="34" charset="0"/>
              </a:rPr>
              <a:t> : unique central et de forme ovoïde </a:t>
            </a:r>
            <a:endParaRPr lang="fr-FR" sz="30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3000" b="1" dirty="0" smtClean="0">
                <a:latin typeface="Arial" pitchFamily="34" charset="0"/>
                <a:cs typeface="Arial" pitchFamily="34" charset="0"/>
              </a:rPr>
              <a:t>Sarcoplasme </a:t>
            </a:r>
            <a:r>
              <a:rPr lang="fr-FR" sz="3000" dirty="0" smtClean="0">
                <a:latin typeface="Arial" pitchFamily="34" charset="0"/>
                <a:cs typeface="Arial" pitchFamily="34" charset="0"/>
              </a:rPr>
              <a:t>:   </a:t>
            </a:r>
            <a:endParaRPr lang="fr-FR" sz="3000" i="1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fr-FR" sz="3000" dirty="0" smtClean="0">
                <a:latin typeface="Arial" pitchFamily="34" charset="0"/>
                <a:cs typeface="Arial" pitchFamily="34" charset="0"/>
              </a:rPr>
              <a:t>Les organites cytoplasmiques ont situés dans la zone </a:t>
            </a:r>
            <a:r>
              <a:rPr lang="fr-FR" sz="3000" dirty="0" err="1" smtClean="0">
                <a:latin typeface="Arial" pitchFamily="34" charset="0"/>
                <a:cs typeface="Arial" pitchFamily="34" charset="0"/>
              </a:rPr>
              <a:t>périnucléaire</a:t>
            </a:r>
            <a:r>
              <a:rPr lang="fr-FR" sz="3000" dirty="0" smtClean="0">
                <a:latin typeface="Arial" pitchFamily="34" charset="0"/>
                <a:cs typeface="Arial" pitchFamily="34" charset="0"/>
              </a:rPr>
              <a:t> (mitochondrie, réticulum endoplasmique, ribosomes…). </a:t>
            </a:r>
            <a:endParaRPr lang="fr-FR" sz="3000" i="1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fr-FR" sz="3000" dirty="0" smtClean="0">
                <a:latin typeface="Arial" pitchFamily="34" charset="0"/>
                <a:cs typeface="Arial" pitchFamily="34" charset="0"/>
              </a:rPr>
              <a:t>Le reste de la cellule musculaire cardiaque est entièrement occupé par les myofilaments groupés régulièrement =&gt; </a:t>
            </a:r>
            <a:r>
              <a:rPr lang="fr-FR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Sarcomère</a:t>
            </a:r>
            <a:r>
              <a:rPr lang="fr-FR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FR" sz="30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fr-FR" sz="3000" dirty="0" smtClean="0">
                <a:latin typeface="Arial" pitchFamily="34" charset="0"/>
                <a:cs typeface="Arial" pitchFamily="34" charset="0"/>
              </a:rPr>
              <a:t>Entre les myofibrilles, se trouvent les mitochondries sont plus nombreuses et les grains de glycogène sont plus abondants que dans les fibres musculaires striées squelettiques</a:t>
            </a:r>
            <a:r>
              <a:rPr lang="fr-FR" sz="3000" dirty="0" smtClean="0"/>
              <a:t>. </a:t>
            </a:r>
            <a:endParaRPr lang="fr-FR" sz="30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357166"/>
            <a:ext cx="8572560" cy="6143668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Comme les cellules musculaires striées, les cellules du muscle cardiaque (ou cellules 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myocardiques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) possèdent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des myofilaments d'</a:t>
            </a:r>
            <a:r>
              <a:rPr lang="fr-FR" b="1" u="sng" dirty="0" smtClean="0">
                <a:latin typeface="Arial" pitchFamily="34" charset="0"/>
                <a:cs typeface="Arial" pitchFamily="34" charset="0"/>
              </a:rPr>
              <a:t>actine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 et de </a:t>
            </a:r>
            <a:r>
              <a:rPr lang="fr-FR" b="1" u="sng" dirty="0" smtClean="0">
                <a:latin typeface="Arial" pitchFamily="34" charset="0"/>
                <a:cs typeface="Arial" pitchFamily="34" charset="0"/>
              </a:rPr>
              <a:t>myosine mais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sous le contrôle du système nerveux autonome comme les muscles lisses.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Mais elles diffèrent des précédentes par différents points :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Les cellules musculaires cardiaques constituées de fibres musculaires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courtes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ramifiées mono ou </a:t>
            </a:r>
            <a:r>
              <a:rPr lang="fr-FR" b="1" u="sng" dirty="0" err="1" smtClean="0">
                <a:latin typeface="Arial" pitchFamily="34" charset="0"/>
                <a:cs typeface="Arial" pitchFamily="34" charset="0"/>
              </a:rPr>
              <a:t>bi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nuclées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.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fr-FR" u="sng" dirty="0" smtClean="0">
                <a:latin typeface="Arial" pitchFamily="34" charset="0"/>
                <a:cs typeface="Arial" pitchFamily="34" charset="0"/>
              </a:rPr>
              <a:t>Les cellules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(fibre) sont liées par des 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systèmes de jonction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214290"/>
            <a:ext cx="8401080" cy="6429420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Les cellules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satellites n'existent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pas et de ce fait, la 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régénérescence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 des cellules lésées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ce n’est pas possible.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Uniquement au niveau du muscle cardiaque =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le myocarde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Contractions involontaires, perpétuelles et régulières.</a:t>
            </a:r>
          </a:p>
          <a:p>
            <a:pPr lvl="0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Les limites entre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les fibres musculaires cardiaques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sont mal définies et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formées par des </a:t>
            </a:r>
            <a:r>
              <a:rPr lang="fr-FR" b="1" u="sng" dirty="0" smtClean="0">
                <a:latin typeface="Arial" pitchFamily="34" charset="0"/>
                <a:cs typeface="Arial" pitchFamily="34" charset="0"/>
              </a:rPr>
              <a:t>disques intercalaires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=</a:t>
            </a:r>
          </a:p>
          <a:p>
            <a:pPr lvl="0">
              <a:buFontTx/>
              <a:buChar char="-"/>
            </a:pPr>
            <a:r>
              <a:rPr lang="fr-FR" u="sng" dirty="0" smtClean="0">
                <a:latin typeface="Arial" pitchFamily="34" charset="0"/>
                <a:cs typeface="Arial" pitchFamily="34" charset="0"/>
              </a:rPr>
              <a:t>qui permettent une meilleure propagation et la synchronisation des ondes de contractions dans le myocarde</a:t>
            </a:r>
          </a:p>
          <a:p>
            <a:pPr lvl="0">
              <a:buFontTx/>
              <a:buChar char="-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qui assurent la continuité physique des </a:t>
            </a:r>
            <a:r>
              <a:rPr lang="fr-FR" u="sng" dirty="0" err="1" smtClean="0">
                <a:latin typeface="Arial" pitchFamily="34" charset="0"/>
                <a:cs typeface="Arial" pitchFamily="34" charset="0"/>
              </a:rPr>
              <a:t>cardiomyocytes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fr-FR" u="sng" dirty="0" smtClean="0">
                <a:latin typeface="Arial" pitchFamily="34" charset="0"/>
                <a:cs typeface="Arial" pitchFamily="34" charset="0"/>
              </a:rPr>
              <a:t>Les extrémités des fibres adjacentes sont accolées l’une à l’autre au niveau d’une structure appelée </a:t>
            </a:r>
            <a:r>
              <a:rPr lang="fr-FR" b="1" u="sng" dirty="0" smtClean="0">
                <a:latin typeface="Arial" pitchFamily="34" charset="0"/>
                <a:cs typeface="Arial" pitchFamily="34" charset="0"/>
              </a:rPr>
              <a:t>disque intercalaire.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57227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III. Contraction musculaire :</a:t>
            </a:r>
            <a:endParaRPr lang="fr-FR" sz="31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3100" dirty="0" smtClean="0">
                <a:latin typeface="Arial" pitchFamily="34" charset="0"/>
                <a:cs typeface="Arial" pitchFamily="34" charset="0"/>
              </a:rPr>
              <a:t>La contraction du muscle cardiaque est contrôlée par la concentration </a:t>
            </a:r>
            <a:r>
              <a:rPr lang="fr-FR" sz="3100" b="1" dirty="0" smtClean="0">
                <a:latin typeface="Arial" pitchFamily="34" charset="0"/>
                <a:cs typeface="Arial" pitchFamily="34" charset="0"/>
              </a:rPr>
              <a:t>en ions Ca++</a:t>
            </a:r>
            <a:r>
              <a:rPr lang="fr-FR" sz="3100" dirty="0" smtClean="0">
                <a:latin typeface="Arial" pitchFamily="34" charset="0"/>
                <a:cs typeface="Arial" pitchFamily="34" charset="0"/>
              </a:rPr>
              <a:t> d'une façon identique à celle de la cellule musculaire striée mais Le système T est formé d'invaginations plus volumineuses ;</a:t>
            </a:r>
          </a:p>
          <a:p>
            <a:pPr lvl="0">
              <a:buNone/>
            </a:pPr>
            <a:r>
              <a:rPr lang="fr-FR" sz="3100" dirty="0" smtClean="0">
                <a:latin typeface="Arial" pitchFamily="34" charset="0"/>
                <a:cs typeface="Arial" pitchFamily="34" charset="0"/>
              </a:rPr>
              <a:t>Le réticulum </a:t>
            </a:r>
            <a:r>
              <a:rPr lang="fr-FR" sz="3100" dirty="0" err="1" smtClean="0">
                <a:latin typeface="Arial" pitchFamily="34" charset="0"/>
                <a:cs typeface="Arial" pitchFamily="34" charset="0"/>
              </a:rPr>
              <a:t>sarcoplasmique</a:t>
            </a:r>
            <a:r>
              <a:rPr lang="fr-FR" sz="3100" dirty="0" smtClean="0">
                <a:latin typeface="Arial" pitchFamily="34" charset="0"/>
                <a:cs typeface="Arial" pitchFamily="34" charset="0"/>
              </a:rPr>
              <a:t> est moins régulier et moins bien organisé ;</a:t>
            </a:r>
          </a:p>
          <a:p>
            <a:pPr lvl="0">
              <a:buNone/>
            </a:pPr>
            <a:r>
              <a:rPr lang="fr-FR" sz="3100" u="sng" dirty="0" smtClean="0">
                <a:latin typeface="Arial" pitchFamily="34" charset="0"/>
                <a:cs typeface="Arial" pitchFamily="34" charset="0"/>
              </a:rPr>
              <a:t>Les </a:t>
            </a:r>
            <a:r>
              <a:rPr lang="fr-FR" sz="3100" u="sng" dirty="0" err="1" smtClean="0">
                <a:latin typeface="Arial" pitchFamily="34" charset="0"/>
                <a:cs typeface="Arial" pitchFamily="34" charset="0"/>
              </a:rPr>
              <a:t>diades</a:t>
            </a:r>
            <a:r>
              <a:rPr lang="fr-FR" sz="3100" u="sng" dirty="0" smtClean="0">
                <a:latin typeface="Arial" pitchFamily="34" charset="0"/>
                <a:cs typeface="Arial" pitchFamily="34" charset="0"/>
              </a:rPr>
              <a:t> sont en regard des stries Z et non pas en regard de la jonction A sombre- I claire.</a:t>
            </a:r>
            <a:endParaRPr lang="fr-FR" sz="3100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fr-FR" sz="3100" u="sng" dirty="0" smtClean="0">
                <a:latin typeface="Arial" pitchFamily="34" charset="0"/>
                <a:cs typeface="Arial" pitchFamily="34" charset="0"/>
              </a:rPr>
              <a:t>La propagation de l'</a:t>
            </a:r>
            <a:r>
              <a:rPr lang="fr-FR" sz="3100" u="sng" dirty="0" err="1" smtClean="0">
                <a:latin typeface="Arial" pitchFamily="34" charset="0"/>
                <a:cs typeface="Arial" pitchFamily="34" charset="0"/>
              </a:rPr>
              <a:t>ondede</a:t>
            </a:r>
            <a:r>
              <a:rPr lang="fr-FR" sz="3100" u="sng" dirty="0" smtClean="0">
                <a:latin typeface="Arial" pitchFamily="34" charset="0"/>
                <a:cs typeface="Arial" pitchFamily="34" charset="0"/>
              </a:rPr>
              <a:t> contraction</a:t>
            </a:r>
            <a:r>
              <a:rPr lang="fr-FR" sz="3100" dirty="0" smtClean="0">
                <a:latin typeface="Arial" pitchFamily="34" charset="0"/>
                <a:cs typeface="Arial" pitchFamily="34" charset="0"/>
              </a:rPr>
              <a:t> dans l'ensemble du myocarde est assurée par </a:t>
            </a:r>
            <a:r>
              <a:rPr lang="fr-FR" sz="3100" u="sng" dirty="0" smtClean="0">
                <a:latin typeface="Arial" pitchFamily="34" charset="0"/>
                <a:cs typeface="Arial" pitchFamily="34" charset="0"/>
              </a:rPr>
              <a:t>les jonctions de type </a:t>
            </a:r>
            <a:r>
              <a:rPr lang="fr-FR" sz="3100" u="sng" dirty="0" err="1" smtClean="0">
                <a:latin typeface="Arial" pitchFamily="34" charset="0"/>
                <a:cs typeface="Arial" pitchFamily="34" charset="0"/>
              </a:rPr>
              <a:t>nexus</a:t>
            </a:r>
            <a:r>
              <a:rPr lang="fr-FR" sz="31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100" dirty="0" smtClean="0">
                <a:latin typeface="Arial" pitchFamily="34" charset="0"/>
                <a:cs typeface="Arial" pitchFamily="34" charset="0"/>
              </a:rPr>
              <a:t>des traits scalariformes( des traits au niveau desquels se trouvent les jonctions).</a:t>
            </a:r>
          </a:p>
          <a:p>
            <a:pPr lvl="0">
              <a:buNone/>
            </a:pPr>
            <a:r>
              <a:rPr lang="fr-FR" sz="3100" dirty="0" smtClean="0">
                <a:latin typeface="Arial" pitchFamily="34" charset="0"/>
                <a:cs typeface="Arial" pitchFamily="34" charset="0"/>
              </a:rPr>
              <a:t>L'activité contractile permanente nécessite un besoin énorme d'énergie et  donc une </a:t>
            </a:r>
            <a:r>
              <a:rPr lang="fr-FR" sz="3100" b="1" dirty="0" smtClean="0">
                <a:latin typeface="Arial" pitchFamily="34" charset="0"/>
                <a:cs typeface="Arial" pitchFamily="34" charset="0"/>
              </a:rPr>
              <a:t>vascularisation</a:t>
            </a:r>
            <a:r>
              <a:rPr lang="fr-FR" sz="3100" dirty="0" smtClean="0">
                <a:latin typeface="Arial" pitchFamily="34" charset="0"/>
                <a:cs typeface="Arial" pitchFamily="34" charset="0"/>
              </a:rPr>
              <a:t> importante. 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L'association d'un tubule T et d'une seule citerne de calcium (ou réticulum </a:t>
            </a:r>
            <a:r>
              <a:rPr lang="fr-FR" dirty="0" err="1" smtClean="0"/>
              <a:t>sarcoplasmique</a:t>
            </a:r>
            <a:r>
              <a:rPr lang="fr-FR" dirty="0" smtClean="0"/>
              <a:t> cardiaque) forme des </a:t>
            </a:r>
            <a:r>
              <a:rPr lang="fr-FR" b="1" dirty="0" err="1" smtClean="0">
                <a:solidFill>
                  <a:srgbClr val="FF0000"/>
                </a:solidFill>
              </a:rPr>
              <a:t>diades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et non des triades comme dans les muscles squelettiques.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357166"/>
            <a:ext cx="8643998" cy="62865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 CARACTÉRISTIQUES DU TISSU MUSCULAIRE  </a:t>
            </a:r>
            <a:endParaRPr lang="fr-FR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L'excitabilité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(irritabilité): l'aptitude à réagir à certains stimuli par la production de signaux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électriques appelés potentiels d'action.  </a:t>
            </a:r>
            <a:endParaRPr lang="fr-FR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La contractilité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est la propriété du tissu musculaire de pouvoir se raccourcir et s'épaissir (se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contracter),  </a:t>
            </a:r>
            <a:endParaRPr lang="fr-FR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L'extensibilité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signifie que le muscle peut être étendu (étiré) sans endommager le tissu.</a:t>
            </a:r>
            <a:endParaRPr lang="fr-FR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L'élasticité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est la propriété du tissu musculaire de reprendre sa forme initiale après une 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contraction ou une extension.</a:t>
            </a:r>
            <a:endParaRPr lang="fr-FR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357166"/>
            <a:ext cx="8643998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Fonctions du tissu musculaire</a:t>
            </a:r>
          </a:p>
          <a:p>
            <a:pPr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1. Production des mouvements du corps</a:t>
            </a:r>
          </a:p>
          <a:p>
            <a:pPr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2. Stabilisation des articulations et maintien de la posture</a:t>
            </a:r>
          </a:p>
          <a:p>
            <a:pPr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3. Régulation du volume des organes</a:t>
            </a:r>
          </a:p>
          <a:p>
            <a:pPr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4. Déplacement des substances dans l’organisme</a:t>
            </a:r>
          </a:p>
          <a:p>
            <a:pPr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5. Production de chaleur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42853"/>
            <a:ext cx="8715436" cy="3357586"/>
          </a:xfrm>
        </p:spPr>
        <p:txBody>
          <a:bodyPr/>
          <a:lstStyle/>
          <a:p>
            <a:pPr>
              <a:buNone/>
            </a:pPr>
            <a:r>
              <a:rPr lang="fr-FR" b="1" u="sng" dirty="0" smtClean="0"/>
              <a:t>Composition du muscle :</a:t>
            </a:r>
          </a:p>
          <a:p>
            <a:r>
              <a:rPr lang="fr-FR" dirty="0" smtClean="0"/>
              <a:t>Eau (75%)</a:t>
            </a:r>
          </a:p>
          <a:p>
            <a:r>
              <a:rPr lang="fr-FR" dirty="0" smtClean="0"/>
              <a:t>Protéines (dont la myoglobine pour les muscles striés) (20%)</a:t>
            </a:r>
          </a:p>
          <a:p>
            <a:r>
              <a:rPr lang="fr-FR" dirty="0" smtClean="0"/>
              <a:t>Éléments minéraux (calcium, potassium, magnésium, sodium...) (5%)</a:t>
            </a:r>
          </a:p>
          <a:p>
            <a:endParaRPr lang="fr-FR" dirty="0"/>
          </a:p>
        </p:txBody>
      </p:sp>
      <p:pic>
        <p:nvPicPr>
          <p:cNvPr id="4" name="Image 3" descr="trois types muscles strié lisse cardiaque infirmier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2844" y="3786190"/>
            <a:ext cx="8786874" cy="3071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Structure moléculaire :</a:t>
            </a:r>
            <a:endParaRPr lang="fr-F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b="1" u="sng" dirty="0" smtClean="0">
                <a:latin typeface="Arial" pitchFamily="34" charset="0"/>
                <a:cs typeface="Arial" pitchFamily="34" charset="0"/>
              </a:rPr>
              <a:t>1.Les filaments fins :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un ensemble de sous-unités protéiques très organisé</a:t>
            </a:r>
            <a:br>
              <a:rPr lang="fr-FR" dirty="0" smtClean="0"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latin typeface="Arial" pitchFamily="34" charset="0"/>
                <a:cs typeface="Arial" pitchFamily="34" charset="0"/>
              </a:rPr>
              <a:t>Ils sont constitués par l'assemblage de trois protéines différentes :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actine,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troponine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et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tropomyosine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.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b="1" u="sng" dirty="0" smtClean="0">
                <a:latin typeface="Arial" pitchFamily="34" charset="0"/>
                <a:cs typeface="Arial" pitchFamily="34" charset="0"/>
              </a:rPr>
              <a:t>Le complexe </a:t>
            </a:r>
            <a:r>
              <a:rPr lang="fr-FR" b="1" u="sng" dirty="0" err="1" smtClean="0">
                <a:latin typeface="Arial" pitchFamily="34" charset="0"/>
                <a:cs typeface="Arial" pitchFamily="34" charset="0"/>
              </a:rPr>
              <a:t>troponine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 est composé de ;</a:t>
            </a:r>
          </a:p>
          <a:p>
            <a:pPr>
              <a:buFont typeface="Wingdings" pitchFamily="2" charset="2"/>
              <a:buChar char="Ø"/>
            </a:pPr>
            <a:r>
              <a:rPr lang="fr-FR" b="1" u="sng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fr-FR" b="1" u="sng" dirty="0" err="1" smtClean="0">
                <a:latin typeface="Arial" pitchFamily="34" charset="0"/>
                <a:cs typeface="Arial" pitchFamily="34" charset="0"/>
              </a:rPr>
              <a:t>troponine</a:t>
            </a:r>
            <a:r>
              <a:rPr lang="fr-FR" b="1" u="sng" dirty="0" smtClean="0">
                <a:latin typeface="Arial" pitchFamily="34" charset="0"/>
                <a:cs typeface="Arial" pitchFamily="34" charset="0"/>
              </a:rPr>
              <a:t> C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(interaction avec les ions Ca</a:t>
            </a:r>
            <a:r>
              <a:rPr lang="fr-FR" u="sng" baseline="30000" dirty="0" smtClean="0">
                <a:latin typeface="Arial" pitchFamily="34" charset="0"/>
                <a:cs typeface="Arial" pitchFamily="34" charset="0"/>
              </a:rPr>
              <a:t>++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fr-FR" u="sng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fr-FR" b="1" u="sng" dirty="0" err="1" smtClean="0">
                <a:latin typeface="Arial" pitchFamily="34" charset="0"/>
                <a:cs typeface="Arial" pitchFamily="34" charset="0"/>
              </a:rPr>
              <a:t>troponine</a:t>
            </a:r>
            <a:r>
              <a:rPr lang="fr-FR" b="1" u="sng" dirty="0" smtClean="0">
                <a:latin typeface="Arial" pitchFamily="34" charset="0"/>
                <a:cs typeface="Arial" pitchFamily="34" charset="0"/>
              </a:rPr>
              <a:t> T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 (interaction avec la </a:t>
            </a:r>
            <a:r>
              <a:rPr lang="fr-FR" u="sng" dirty="0" err="1" smtClean="0">
                <a:latin typeface="Arial" pitchFamily="34" charset="0"/>
                <a:cs typeface="Arial" pitchFamily="34" charset="0"/>
              </a:rPr>
              <a:t>tropomyosine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buFont typeface="Wingdings" pitchFamily="2" charset="2"/>
              <a:buChar char="Ø"/>
            </a:pPr>
            <a:r>
              <a:rPr lang="fr-FR" b="1" u="sng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fr-FR" b="1" u="sng" dirty="0" err="1" smtClean="0">
                <a:latin typeface="Arial" pitchFamily="34" charset="0"/>
                <a:cs typeface="Arial" pitchFamily="34" charset="0"/>
              </a:rPr>
              <a:t>troponine</a:t>
            </a:r>
            <a:r>
              <a:rPr lang="fr-FR" b="1" u="sng" dirty="0" smtClean="0">
                <a:latin typeface="Arial" pitchFamily="34" charset="0"/>
                <a:cs typeface="Arial" pitchFamily="34" charset="0"/>
              </a:rPr>
              <a:t> I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 (inhibition </a:t>
            </a:r>
            <a:r>
              <a:rPr lang="fr-FR" u="sng" dirty="0" err="1" smtClean="0">
                <a:latin typeface="Arial" pitchFamily="34" charset="0"/>
                <a:cs typeface="Arial" pitchFamily="34" charset="0"/>
              </a:rPr>
              <a:t>ATPase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pPr>
              <a:buNone/>
            </a:pPr>
            <a:r>
              <a:rPr lang="fr-FR" u="sng" dirty="0" smtClean="0">
                <a:latin typeface="Arial" pitchFamily="34" charset="0"/>
                <a:cs typeface="Arial" pitchFamily="34" charset="0"/>
              </a:rPr>
              <a:t>Régulièrement disposés sur le filament d’actine des ponts d’union avec la myosine.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b="1" u="sng" dirty="0" smtClean="0">
                <a:latin typeface="Arial" pitchFamily="34" charset="0"/>
                <a:cs typeface="Arial" pitchFamily="34" charset="0"/>
              </a:rPr>
              <a:t>2.Les filaments épais 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: Ils sont constitués de molécules </a:t>
            </a:r>
            <a:r>
              <a:rPr lang="fr-FR" b="1" u="sng" dirty="0" smtClean="0">
                <a:latin typeface="Arial" pitchFamily="34" charset="0"/>
                <a:cs typeface="Arial" pitchFamily="34" charset="0"/>
              </a:rPr>
              <a:t>de myosine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protéine fibreuse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de 500 KD.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Image 26683" descr="http://www.db-gersite.com/HISTOLOGIE/HISTGENE/histgen1/histgen6/histgen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8"/>
            <a:ext cx="8929718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286544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fr-FR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A.TISSU MUSCULAIRE LISSE</a:t>
            </a:r>
          </a:p>
          <a:p>
            <a:pPr lvl="0">
              <a:buNone/>
            </a:pPr>
            <a:r>
              <a:rPr lang="fr-FR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La cellule musculaire lisse : </a:t>
            </a:r>
            <a:r>
              <a:rPr lang="fr-FR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Léiomyocytes</a:t>
            </a:r>
            <a:r>
              <a:rPr lang="fr-FR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fr-FR" sz="28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fr-FR" sz="2800" u="sng" dirty="0" smtClean="0">
                <a:latin typeface="Arial" pitchFamily="34" charset="0"/>
                <a:cs typeface="Arial" pitchFamily="34" charset="0"/>
              </a:rPr>
              <a:t>Il se contracte de façon involontaire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14350" lvl="0" indent="-514350">
              <a:buNone/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Elles sont soumises à des contractions lentes et soutenues, non contrôlées par la volonté. 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Elles </a:t>
            </a:r>
            <a:r>
              <a:rPr lang="fr-FR" sz="2800" u="sng" dirty="0" smtClean="0">
                <a:latin typeface="Arial" pitchFamily="34" charset="0"/>
                <a:cs typeface="Arial" pitchFamily="34" charset="0"/>
              </a:rPr>
              <a:t>sont groupées en faisceaux pour former les </a:t>
            </a:r>
            <a:r>
              <a:rPr lang="fr-FR" sz="2800" b="1" u="sng" dirty="0" err="1" smtClean="0">
                <a:latin typeface="Arial" pitchFamily="34" charset="0"/>
                <a:cs typeface="Arial" pitchFamily="34" charset="0"/>
              </a:rPr>
              <a:t>tuniques</a:t>
            </a:r>
            <a:r>
              <a:rPr lang="fr-FR" sz="2800" u="sng" dirty="0" err="1" smtClean="0">
                <a:latin typeface="Arial" pitchFamily="34" charset="0"/>
                <a:cs typeface="Arial" pitchFamily="34" charset="0"/>
              </a:rPr>
              <a:t>musculaires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des 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organes creux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(appareil digestif, voies urinaires, appareils génitaux…), les 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parois des vaisseaux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sanguins. </a:t>
            </a:r>
          </a:p>
          <a:p>
            <a:pPr marL="514350" indent="-514350">
              <a:buAutoNum type="alphaLcParenR"/>
            </a:pPr>
            <a:endParaRPr lang="fr-FR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1173</Words>
  <PresentationFormat>Affichage à l'écran (4:3)</PresentationFormat>
  <Paragraphs>139</Paragraphs>
  <Slides>34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LYLIA ZAOUI</dc:creator>
  <cp:lastModifiedBy>shift</cp:lastModifiedBy>
  <cp:revision>62</cp:revision>
  <dcterms:created xsi:type="dcterms:W3CDTF">2015-02-08T19:16:42Z</dcterms:created>
  <dcterms:modified xsi:type="dcterms:W3CDTF">2021-04-26T20:42:50Z</dcterms:modified>
</cp:coreProperties>
</file>